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313" r:id="rId3"/>
    <p:sldId id="314" r:id="rId4"/>
    <p:sldId id="607" r:id="rId5"/>
    <p:sldId id="590" r:id="rId6"/>
    <p:sldId id="591" r:id="rId7"/>
    <p:sldId id="592" r:id="rId8"/>
    <p:sldId id="593" r:id="rId9"/>
    <p:sldId id="594" r:id="rId10"/>
    <p:sldId id="595" r:id="rId11"/>
    <p:sldId id="601" r:id="rId12"/>
    <p:sldId id="605" r:id="rId13"/>
    <p:sldId id="602" r:id="rId14"/>
    <p:sldId id="603" r:id="rId15"/>
    <p:sldId id="604" r:id="rId16"/>
    <p:sldId id="274" r:id="rId17"/>
    <p:sldId id="298" r:id="rId18"/>
    <p:sldId id="29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32" y="45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A10F8D2B-EEF0-4CC2-829E-F95AED5353AC}"/>
    <pc:docChg chg="addSld delSld modSld">
      <pc:chgData name="Wittman, Barry" userId="bff186cd-6ce8-41ba-8e8c-e85cdef216de" providerId="ADAL" clId="{A10F8D2B-EEF0-4CC2-829E-F95AED5353AC}" dt="2026-02-26T22:44:56.169" v="53"/>
      <pc:docMkLst>
        <pc:docMk/>
      </pc:docMkLst>
      <pc:sldChg chg="modSp">
        <pc:chgData name="Wittman, Barry" userId="bff186cd-6ce8-41ba-8e8c-e85cdef216de" providerId="ADAL" clId="{A10F8D2B-EEF0-4CC2-829E-F95AED5353AC}" dt="2026-02-26T22:42:56.120" v="1" actId="20577"/>
        <pc:sldMkLst>
          <pc:docMk/>
          <pc:sldMk cId="0" sldId="256"/>
        </pc:sldMkLst>
        <pc:spChg chg="mod">
          <ac:chgData name="Wittman, Barry" userId="bff186cd-6ce8-41ba-8e8c-e85cdef216de" providerId="ADAL" clId="{A10F8D2B-EEF0-4CC2-829E-F95AED5353AC}" dt="2026-02-26T22:42:56.120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A10F8D2B-EEF0-4CC2-829E-F95AED5353AC}" dt="2026-02-26T22:43:33.367" v="11"/>
        <pc:sldMkLst>
          <pc:docMk/>
          <pc:sldMk cId="302092965" sldId="590"/>
        </pc:sldMkLst>
      </pc:sldChg>
      <pc:sldChg chg="add">
        <pc:chgData name="Wittman, Barry" userId="bff186cd-6ce8-41ba-8e8c-e85cdef216de" providerId="ADAL" clId="{A10F8D2B-EEF0-4CC2-829E-F95AED5353AC}" dt="2026-02-26T22:43:33.367" v="11"/>
        <pc:sldMkLst>
          <pc:docMk/>
          <pc:sldMk cId="840158014" sldId="591"/>
        </pc:sldMkLst>
      </pc:sldChg>
      <pc:sldChg chg="add del">
        <pc:chgData name="Wittman, Barry" userId="bff186cd-6ce8-41ba-8e8c-e85cdef216de" providerId="ADAL" clId="{A10F8D2B-EEF0-4CC2-829E-F95AED5353AC}" dt="2026-02-26T22:43:33.367" v="11"/>
        <pc:sldMkLst>
          <pc:docMk/>
          <pc:sldMk cId="1278218770" sldId="592"/>
        </pc:sldMkLst>
      </pc:sldChg>
      <pc:sldChg chg="add del">
        <pc:chgData name="Wittman, Barry" userId="bff186cd-6ce8-41ba-8e8c-e85cdef216de" providerId="ADAL" clId="{A10F8D2B-EEF0-4CC2-829E-F95AED5353AC}" dt="2026-02-26T22:43:33.367" v="11"/>
        <pc:sldMkLst>
          <pc:docMk/>
          <pc:sldMk cId="1460494398" sldId="593"/>
        </pc:sldMkLst>
      </pc:sldChg>
      <pc:sldChg chg="add del">
        <pc:chgData name="Wittman, Barry" userId="bff186cd-6ce8-41ba-8e8c-e85cdef216de" providerId="ADAL" clId="{A10F8D2B-EEF0-4CC2-829E-F95AED5353AC}" dt="2026-02-26T22:43:33.367" v="11"/>
        <pc:sldMkLst>
          <pc:docMk/>
          <pc:sldMk cId="177537168" sldId="594"/>
        </pc:sldMkLst>
      </pc:sldChg>
      <pc:sldChg chg="add del">
        <pc:chgData name="Wittman, Barry" userId="bff186cd-6ce8-41ba-8e8c-e85cdef216de" providerId="ADAL" clId="{A10F8D2B-EEF0-4CC2-829E-F95AED5353AC}" dt="2026-02-26T22:43:33.367" v="11"/>
        <pc:sldMkLst>
          <pc:docMk/>
          <pc:sldMk cId="2332222847" sldId="595"/>
        </pc:sldMkLst>
      </pc:sldChg>
      <pc:sldChg chg="add del">
        <pc:chgData name="Wittman, Barry" userId="bff186cd-6ce8-41ba-8e8c-e85cdef216de" providerId="ADAL" clId="{A10F8D2B-EEF0-4CC2-829E-F95AED5353AC}" dt="2026-02-26T22:43:43.972" v="12" actId="2696"/>
        <pc:sldMkLst>
          <pc:docMk/>
          <pc:sldMk cId="1074566166" sldId="596"/>
        </pc:sldMkLst>
      </pc:sldChg>
      <pc:sldChg chg="add del">
        <pc:chgData name="Wittman, Barry" userId="bff186cd-6ce8-41ba-8e8c-e85cdef216de" providerId="ADAL" clId="{A10F8D2B-EEF0-4CC2-829E-F95AED5353AC}" dt="2026-02-26T22:43:44.106" v="13" actId="2696"/>
        <pc:sldMkLst>
          <pc:docMk/>
          <pc:sldMk cId="1352637807" sldId="597"/>
        </pc:sldMkLst>
      </pc:sldChg>
      <pc:sldChg chg="add del">
        <pc:chgData name="Wittman, Barry" userId="bff186cd-6ce8-41ba-8e8c-e85cdef216de" providerId="ADAL" clId="{A10F8D2B-EEF0-4CC2-829E-F95AED5353AC}" dt="2026-02-26T22:43:44.278" v="14" actId="2696"/>
        <pc:sldMkLst>
          <pc:docMk/>
          <pc:sldMk cId="2066286405" sldId="600"/>
        </pc:sldMkLst>
      </pc:sldChg>
      <pc:sldChg chg="modSp add del modAnim">
        <pc:chgData name="Wittman, Barry" userId="bff186cd-6ce8-41ba-8e8c-e85cdef216de" providerId="ADAL" clId="{A10F8D2B-EEF0-4CC2-829E-F95AED5353AC}" dt="2026-02-26T22:43:57.495" v="37" actId="20577"/>
        <pc:sldMkLst>
          <pc:docMk/>
          <pc:sldMk cId="2887443866" sldId="601"/>
        </pc:sldMkLst>
        <pc:spChg chg="mod">
          <ac:chgData name="Wittman, Barry" userId="bff186cd-6ce8-41ba-8e8c-e85cdef216de" providerId="ADAL" clId="{A10F8D2B-EEF0-4CC2-829E-F95AED5353AC}" dt="2026-02-26T22:43:57.495" v="37" actId="20577"/>
          <ac:spMkLst>
            <pc:docMk/>
            <pc:sldMk cId="2887443866" sldId="601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A10F8D2B-EEF0-4CC2-829E-F95AED5353AC}" dt="2026-02-26T22:44:17.400" v="41"/>
        <pc:sldMkLst>
          <pc:docMk/>
          <pc:sldMk cId="4195336185" sldId="603"/>
        </pc:sldMkLst>
        <pc:spChg chg="mod">
          <ac:chgData name="Wittman, Barry" userId="bff186cd-6ce8-41ba-8e8c-e85cdef216de" providerId="ADAL" clId="{A10F8D2B-EEF0-4CC2-829E-F95AED5353AC}" dt="2026-02-26T22:44:17.400" v="41"/>
          <ac:spMkLst>
            <pc:docMk/>
            <pc:sldMk cId="4195336185" sldId="603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A10F8D2B-EEF0-4CC2-829E-F95AED5353AC}" dt="2026-02-26T22:44:56.169" v="53"/>
        <pc:sldMkLst>
          <pc:docMk/>
          <pc:sldMk cId="1007856308" sldId="604"/>
        </pc:sldMkLst>
        <pc:spChg chg="mod">
          <ac:chgData name="Wittman, Barry" userId="bff186cd-6ce8-41ba-8e8c-e85cdef216de" providerId="ADAL" clId="{A10F8D2B-EEF0-4CC2-829E-F95AED5353AC}" dt="2026-02-26T22:44:50.004" v="51"/>
          <ac:spMkLst>
            <pc:docMk/>
            <pc:sldMk cId="1007856308" sldId="604"/>
            <ac:spMk id="3" creationId="{00000000-0000-0000-0000-000000000000}"/>
          </ac:spMkLst>
        </pc:spChg>
      </pc:sldChg>
      <pc:sldChg chg="add del">
        <pc:chgData name="Wittman, Barry" userId="bff186cd-6ce8-41ba-8e8c-e85cdef216de" providerId="ADAL" clId="{A10F8D2B-EEF0-4CC2-829E-F95AED5353AC}" dt="2026-02-26T22:43:33.367" v="11"/>
        <pc:sldMkLst>
          <pc:docMk/>
          <pc:sldMk cId="2579193450" sldId="6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16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2/26/2026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4500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8 -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sz="4000" dirty="0"/>
                  <a:t>If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4000" i="1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4000">
                        <a:latin typeface="Cambria Math"/>
                      </a:rPr>
                      <m:t>is</m:t>
                    </m:r>
                    <m:r>
                      <a:rPr lang="en-US" sz="40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sz="4000" i="1">
                        <a:latin typeface="Cambria Math"/>
                        <a:ea typeface="Cambria Math"/>
                      </a:rPr>
                      <m:t>Ω</m:t>
                    </m:r>
                    <m:d>
                      <m:d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4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4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4000">
                                        <a:latin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4000" i="1"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40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40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4000" i="1"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  <m:r>
                              <a:rPr lang="en-US" sz="4000" i="1">
                                <a:latin typeface="Cambria Math"/>
                              </a:rPr>
                              <m:t>+</m:t>
                            </m:r>
                            <m:r>
                              <a:rPr lang="en-US" sz="4000" i="1">
                                <a:latin typeface="Cambria Math"/>
                                <a:ea typeface="Cambria Math"/>
                              </a:rPr>
                              <m:t>𝜖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4000" dirty="0"/>
                  <a:t>              </a:t>
                </a:r>
              </a:p>
              <a:p>
                <a:pPr>
                  <a:buNone/>
                </a:pPr>
                <a:r>
                  <a:rPr lang="en-US" sz="4000" dirty="0"/>
                  <a:t>	for some constant </a:t>
                </a:r>
                <a14:m>
                  <m:oMath xmlns:m="http://schemas.openxmlformats.org/officeDocument/2006/math">
                    <m:r>
                      <a:rPr lang="el-GR" sz="4000" i="1" dirty="0"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4000" i="1" dirty="0"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r>
                  <a:rPr lang="en-US" sz="4000" dirty="0"/>
                  <a:t>, and if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/>
                        </a:rPr>
                        <m:t>𝑎𝑓</m:t>
                      </m:r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i="1"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4000" i="1">
                                  <a:latin typeface="Cambria Math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  <m:r>
                        <a:rPr lang="en-US" sz="4000" i="1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sz="4000" i="1">
                          <a:latin typeface="Cambria Math"/>
                          <a:ea typeface="Cambria Math"/>
                        </a:rPr>
                        <m:t>𝑐𝑓</m:t>
                      </m:r>
                      <m:r>
                        <a:rPr lang="en-US" sz="4000" i="1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4000" i="1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4000" i="1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4000" dirty="0"/>
              </a:p>
              <a:p>
                <a:pPr>
                  <a:buNone/>
                </a:pPr>
                <a:r>
                  <a:rPr lang="en-US" sz="4000" dirty="0"/>
                  <a:t>	for some constant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𝑐</m:t>
                    </m:r>
                    <m:r>
                      <a:rPr lang="en-US" sz="4000" i="1">
                        <a:latin typeface="Cambria Math"/>
                      </a:rPr>
                      <m:t>&lt;1</m:t>
                    </m:r>
                  </m:oMath>
                </a14:m>
                <a:r>
                  <a:rPr lang="en-US" sz="4000" dirty="0"/>
                  <a:t> and sufficiently large </a:t>
                </a:r>
                <a14:m>
                  <m:oMath xmlns:m="http://schemas.openxmlformats.org/officeDocument/2006/math">
                    <m:r>
                      <a:rPr lang="en-US" sz="4000" i="1" dirty="0">
                        <a:latin typeface="Cambria Math"/>
                      </a:rPr>
                      <m:t>𝑛</m:t>
                    </m:r>
                  </m:oMath>
                </a14:m>
                <a:r>
                  <a:rPr lang="en-US" sz="4000" dirty="0"/>
                  <a:t>, then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60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6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m:rPr>
                          <m:nor/>
                        </m:rPr>
                        <a:rPr lang="en-US" sz="6000"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6000"/>
                        <m:t>is</m:t>
                      </m:r>
                      <m:r>
                        <m:rPr>
                          <m:nor/>
                        </m:rPr>
                        <a:rPr lang="en-US" sz="600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6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l-GR" sz="6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6000" i="1">
                              <a:latin typeface="Cambria Math"/>
                              <a:ea typeface="Cambria Math"/>
                            </a:rPr>
                            <m:t>𝑓</m:t>
                          </m:r>
                          <m:r>
                            <a:rPr lang="en-US" sz="6000" i="1"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6000" i="1">
                              <a:latin typeface="Cambria Math"/>
                              <a:ea typeface="Cambria Math"/>
                            </a:rPr>
                            <m:t>𝑛</m:t>
                          </m:r>
                          <m:r>
                            <a:rPr lang="en-US" sz="6000" i="1"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</m:d>
                    </m:oMath>
                  </m:oMathPara>
                </a14:m>
                <a:endParaRPr lang="en-US" sz="6000" dirty="0"/>
              </a:p>
              <a:p>
                <a:pPr>
                  <a:buNone/>
                </a:pPr>
                <a:endParaRPr lang="en-US" dirty="0"/>
              </a:p>
              <a:p>
                <a:pP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89" t="-1581" r="-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2222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know that binary search takes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b="0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time</a:t>
                </a:r>
              </a:p>
              <a:p>
                <a:r>
                  <a:rPr lang="en-US" dirty="0"/>
                  <a:t>Can we use the Master Theorem to check that?</a:t>
                </a:r>
              </a:p>
              <a:p>
                <a:r>
                  <a:rPr lang="en-US" dirty="0"/>
                  <a:t>What about merge sort?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744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Practicing the Master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way to practice is to try to create a problems that different cases of the Master Theorem apply to</a:t>
            </a:r>
          </a:p>
          <a:p>
            <a:r>
              <a:rPr lang="en-US" dirty="0"/>
              <a:t>Give a recurrence relation that uses Case 1</a:t>
            </a:r>
          </a:p>
          <a:p>
            <a:r>
              <a:rPr lang="en-US" dirty="0"/>
              <a:t>Give a recurrence relation that uses Case 2</a:t>
            </a:r>
          </a:p>
          <a:p>
            <a:r>
              <a:rPr lang="en-US" dirty="0"/>
              <a:t>Give a recurrence relation that uses Case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19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Solved Exercises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81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 the maximum of unimodal data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Imagine that array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contains unimodal data:</a:t>
                </a:r>
              </a:p>
              <a:p>
                <a:pPr lvl="1"/>
                <a:r>
                  <a:rPr lang="en-US" dirty="0"/>
                  <a:t>Values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increase with index until they reach a maximum point</a:t>
                </a:r>
              </a:p>
              <a:p>
                <a:pPr lvl="1"/>
                <a:r>
                  <a:rPr lang="en-US" dirty="0"/>
                  <a:t>Then they decrease with index</a:t>
                </a:r>
              </a:p>
              <a:p>
                <a:r>
                  <a:rPr lang="en-US" dirty="0"/>
                  <a:t>How can you efficiently find that maximum point?</a:t>
                </a:r>
              </a:p>
              <a:p>
                <a:r>
                  <a:rPr lang="en-US" dirty="0"/>
                  <a:t>How long does your algorithm take to run?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53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Maximizing stock returns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Consider historical stock prices over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days</a:t>
                </a:r>
              </a:p>
              <a:p>
                <a:r>
                  <a:rPr lang="en-US" dirty="0"/>
                  <a:t>If you had a time machine and could go back and buy stock on day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and sell stock on day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(where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&lt;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), which days would you pick to maximize your profits?</a:t>
                </a:r>
              </a:p>
              <a:p>
                <a:pPr lvl="1"/>
                <a:r>
                  <a:rPr lang="en-US" dirty="0"/>
                  <a:t>The goal is to buy as low as possible and to sell as high as possible</a:t>
                </a:r>
              </a:p>
              <a:p>
                <a:r>
                  <a:rPr lang="en-US" dirty="0"/>
                  <a:t>First give an algorithm that runs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time</a:t>
                </a:r>
              </a:p>
              <a:p>
                <a:r>
                  <a:rPr lang="en-US" dirty="0"/>
                  <a:t>Now give one that runs faster</a:t>
                </a:r>
              </a:p>
              <a:p>
                <a:pPr lvl="1"/>
                <a:r>
                  <a:rPr lang="en-US" dirty="0"/>
                  <a:t>Hint: use divide and conquer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785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for Exam 2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Finish Assignment 4</a:t>
            </a:r>
          </a:p>
          <a:p>
            <a:pPr lvl="1"/>
            <a:r>
              <a:rPr lang="en-US" b="1" dirty="0"/>
              <a:t>Due Monday</a:t>
            </a:r>
          </a:p>
          <a:p>
            <a:r>
              <a:rPr lang="en-US" dirty="0"/>
              <a:t>Exam 2 is next Wednesday</a:t>
            </a:r>
          </a:p>
          <a:p>
            <a:pPr lvl="1"/>
            <a:r>
              <a:rPr lang="en-US" dirty="0"/>
              <a:t>Review Chapters 4 and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Integer multiplication</a:t>
            </a:r>
          </a:p>
          <a:p>
            <a:r>
              <a:rPr lang="en-US" dirty="0"/>
              <a:t>Started Master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http://i.kinja-img.com/gawker-media/image/upload/gzp6raujfjlz4nzkunhk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91" t="-1115" r="16063" b="1115"/>
          <a:stretch/>
        </p:blipFill>
        <p:spPr bwMode="auto">
          <a:xfrm>
            <a:off x="8915400" y="2934989"/>
            <a:ext cx="3111695" cy="2673594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8229600" cy="49931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man works on the 10</a:t>
            </a:r>
            <a:r>
              <a:rPr lang="en-US" baseline="30000" dirty="0"/>
              <a:t>th</a:t>
            </a:r>
            <a:r>
              <a:rPr lang="en-US" dirty="0"/>
              <a:t> floor of a building</a:t>
            </a:r>
          </a:p>
          <a:p>
            <a:r>
              <a:rPr lang="en-US" dirty="0"/>
              <a:t>He always takes the elevator straight from the 10</a:t>
            </a:r>
            <a:r>
              <a:rPr lang="en-US" baseline="30000" dirty="0"/>
              <a:t>th</a:t>
            </a:r>
            <a:r>
              <a:rPr lang="en-US" dirty="0"/>
              <a:t> floor to the ground floor at the end of the day</a:t>
            </a:r>
          </a:p>
          <a:p>
            <a:r>
              <a:rPr lang="en-US" dirty="0"/>
              <a:t>Most mornings, he takes the elevator to the 7</a:t>
            </a:r>
            <a:r>
              <a:rPr lang="en-US" baseline="30000" dirty="0"/>
              <a:t>th</a:t>
            </a:r>
            <a:r>
              <a:rPr lang="en-US" dirty="0"/>
              <a:t> floor and then walks the remaining three flights of stairs up to the 10</a:t>
            </a:r>
            <a:r>
              <a:rPr lang="en-US" baseline="30000" dirty="0"/>
              <a:t>th</a:t>
            </a:r>
            <a:r>
              <a:rPr lang="en-US" dirty="0"/>
              <a:t> floor, even when in a hurry</a:t>
            </a:r>
          </a:p>
          <a:p>
            <a:r>
              <a:rPr lang="en-US" dirty="0"/>
              <a:t>However, he takes the elevator straight to the 10</a:t>
            </a:r>
            <a:r>
              <a:rPr lang="en-US" baseline="30000" dirty="0"/>
              <a:t>th</a:t>
            </a:r>
            <a:r>
              <a:rPr lang="en-US" dirty="0"/>
              <a:t> floor on mornings when others are in the elevator or when it is raining</a:t>
            </a:r>
          </a:p>
          <a:p>
            <a:r>
              <a:rPr lang="en-US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11638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 Theorem</a:t>
            </a:r>
          </a:p>
        </p:txBody>
      </p:sp>
    </p:spTree>
    <p:extLst>
      <p:ext uri="{BB962C8B-B14F-4D97-AF65-F5344CB8AC3E}">
        <p14:creationId xmlns:p14="http://schemas.microsoft.com/office/powerpoint/2010/main" val="302092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Master Theorem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Has a great name …</a:t>
            </a:r>
          </a:p>
          <a:p>
            <a:r>
              <a:rPr lang="en-US" dirty="0"/>
              <a:t>Allows us to determine the Big Theta running time of many recursive functions that would otherwise take more effort to determine</a:t>
            </a:r>
          </a:p>
        </p:txBody>
      </p:sp>
    </p:spTree>
    <p:extLst>
      <p:ext uri="{BB962C8B-B14F-4D97-AF65-F5344CB8AC3E}">
        <p14:creationId xmlns:p14="http://schemas.microsoft.com/office/powerpoint/2010/main" val="84015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Basic form the recurrence relation must take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3124200" y="2025972"/>
                <a:ext cx="6184642" cy="19364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800" i="1">
                        <a:latin typeface="Cambria Math"/>
                      </a:rPr>
                      <m:t>𝑇</m:t>
                    </m:r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4800" i="1">
                        <a:latin typeface="Cambria Math"/>
                      </a:rPr>
                      <m:t>=</m:t>
                    </m:r>
                    <m:r>
                      <a:rPr lang="en-US" sz="4800" i="1">
                        <a:latin typeface="Cambria Math"/>
                      </a:rPr>
                      <m:t>𝑎𝑇</m:t>
                    </m:r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i="1">
                                <a:latin typeface="Cambria Math"/>
                              </a:rPr>
                              <m:t>𝑛</m:t>
                            </m:r>
                          </m:num>
                          <m:den>
                            <m:r>
                              <a:rPr lang="en-US" sz="4800" i="1">
                                <a:latin typeface="Cambria Math"/>
                              </a:rPr>
                              <m:t>𝑏</m:t>
                            </m:r>
                          </m:den>
                        </m:f>
                      </m:e>
                    </m:d>
                    <m:r>
                      <a:rPr lang="en-US" sz="4800" i="1">
                        <a:latin typeface="Cambria Math"/>
                      </a:rPr>
                      <m:t>+</m:t>
                    </m:r>
                    <m:r>
                      <a:rPr lang="en-US" sz="48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4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4800" i="1">
                        <a:latin typeface="Cambria Math"/>
                      </a:rPr>
                      <m:t>,</m:t>
                    </m:r>
                  </m:oMath>
                </a14:m>
                <a:r>
                  <a:rPr lang="en-US" sz="4800" dirty="0"/>
                  <a:t> </a:t>
                </a:r>
              </a:p>
              <a:p>
                <a:pPr algn="ctr"/>
                <a:r>
                  <a:rPr lang="en-US" sz="4800" dirty="0"/>
                  <a:t>where </a:t>
                </a:r>
                <a14:m>
                  <m:oMath xmlns:m="http://schemas.openxmlformats.org/officeDocument/2006/math">
                    <m:r>
                      <a:rPr lang="en-US" sz="4800" i="1">
                        <a:latin typeface="Cambria Math"/>
                      </a:rPr>
                      <m:t>𝑎</m:t>
                    </m:r>
                    <m:r>
                      <a:rPr lang="en-US" sz="4800" i="1">
                        <a:latin typeface="Cambria Math"/>
                        <a:ea typeface="Cambria Math"/>
                      </a:rPr>
                      <m:t>≥1</m:t>
                    </m:r>
                    <m:r>
                      <a:rPr lang="en-US" sz="48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800" i="1">
                        <a:latin typeface="Cambria Math"/>
                      </a:rPr>
                      <m:t>and</m:t>
                    </m:r>
                    <m:r>
                      <a:rPr lang="en-US" sz="4800" i="1">
                        <a:latin typeface="Cambria Math"/>
                      </a:rPr>
                      <m:t> </m:t>
                    </m:r>
                    <m:r>
                      <a:rPr lang="en-US" sz="4800" i="1"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sz="4800" i="1">
                        <a:latin typeface="Cambria Math"/>
                        <a:ea typeface="Cambria Math"/>
                      </a:rPr>
                      <m:t>&gt;1</m:t>
                    </m:r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2025972"/>
                <a:ext cx="6184642" cy="1936428"/>
              </a:xfrm>
              <a:prstGeom prst="rect">
                <a:avLst/>
              </a:prstGeom>
              <a:blipFill>
                <a:blip r:embed="rId2"/>
                <a:stretch>
                  <a:fillRect l="-3748" b="-160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09600" y="4267201"/>
                <a:ext cx="10972800" cy="20621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Clr>
                    <a:schemeClr val="accent1"/>
                  </a:buClr>
                  <a:buSzPct val="100000"/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3200" dirty="0"/>
                  <a:t> is the number of recursive calls made</a:t>
                </a:r>
              </a:p>
              <a:p>
                <a:pPr marL="285750" indent="-285750">
                  <a:buClr>
                    <a:schemeClr val="accent1"/>
                  </a:buClr>
                  <a:buSzPct val="100000"/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 is how much the quantity of data is divided by each recursive call</a:t>
                </a:r>
              </a:p>
              <a:p>
                <a:pPr marL="285750" indent="-285750">
                  <a:buClr>
                    <a:schemeClr val="accent1"/>
                  </a:buClr>
                  <a:buSzPct val="100000"/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32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3200" dirty="0"/>
                  <a:t> is the non-recursive work done at each step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4267201"/>
                <a:ext cx="10972800" cy="2062103"/>
              </a:xfrm>
              <a:prstGeom prst="rect">
                <a:avLst/>
              </a:prstGeom>
              <a:blipFill>
                <a:blip r:embed="rId3"/>
                <a:stretch>
                  <a:fillRect t="-3550" r="-1111" b="-9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8218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4000" dirty="0"/>
                  <a:t>If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en-US" sz="4000" i="1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4000">
                        <a:latin typeface="Cambria Math"/>
                      </a:rPr>
                      <m:t>is</m:t>
                    </m:r>
                    <m:r>
                      <a:rPr lang="en-US" sz="40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4000">
                        <a:latin typeface="Cambria Math"/>
                      </a:rPr>
                      <m:t>O</m:t>
                    </m:r>
                    <m:d>
                      <m:d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4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4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4000">
                                        <a:latin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4000" i="1"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40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40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4000" i="1"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  <m:r>
                              <a:rPr lang="en-US" sz="4000" i="1">
                                <a:latin typeface="Cambria Math"/>
                              </a:rPr>
                              <m:t>−</m:t>
                            </m:r>
                            <m:r>
                              <a:rPr lang="en-US" sz="4000" i="1">
                                <a:latin typeface="Cambria Math"/>
                                <a:ea typeface="Cambria Math"/>
                              </a:rPr>
                              <m:t>𝜖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sz="4000" dirty="0"/>
                  <a:t>            </a:t>
                </a:r>
              </a:p>
              <a:p>
                <a:pPr>
                  <a:buNone/>
                </a:pPr>
                <a:r>
                  <a:rPr lang="en-US" sz="4000" dirty="0"/>
                  <a:t>	for some constant </a:t>
                </a:r>
                <a14:m>
                  <m:oMath xmlns:m="http://schemas.openxmlformats.org/officeDocument/2006/math">
                    <m:r>
                      <a:rPr lang="el-GR" sz="4000" i="1" dirty="0">
                        <a:latin typeface="Cambria Math"/>
                        <a:ea typeface="Cambria Math"/>
                      </a:rPr>
                      <m:t>𝜖</m:t>
                    </m:r>
                    <m:r>
                      <a:rPr lang="en-US" sz="4000" i="1" dirty="0">
                        <a:latin typeface="Cambria Math"/>
                        <a:ea typeface="Cambria Math"/>
                      </a:rPr>
                      <m:t>&gt;0</m:t>
                    </m:r>
                  </m:oMath>
                </a14:m>
                <a:r>
                  <a:rPr lang="en-US" sz="4000" dirty="0"/>
                  <a:t>, then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5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54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m:rPr>
                          <m:nor/>
                        </m:rPr>
                        <a:rPr lang="en-US" sz="5400"/>
                        <m:t> </m:t>
                      </m:r>
                      <m:r>
                        <m:rPr>
                          <m:nor/>
                        </m:rPr>
                        <a:rPr lang="en-US" sz="5400"/>
                        <m:t>is</m:t>
                      </m:r>
                      <m:r>
                        <m:rPr>
                          <m:nor/>
                        </m:rPr>
                        <a:rPr lang="en-US" sz="5400"/>
                        <m:t> </m:t>
                      </m:r>
                      <m:r>
                        <m:rPr>
                          <m:sty m:val="p"/>
                        </m:rPr>
                        <a:rPr lang="el-GR" sz="54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l-GR" sz="5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5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5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sz="5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5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54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5400" i="1">
                                          <a:latin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5400" i="1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sz="5400" i="1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US" sz="5400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</m:func>
                            </m:sup>
                          </m:sSup>
                        </m:e>
                      </m:d>
                    </m:oMath>
                  </m:oMathPara>
                </a14:m>
                <a:endParaRPr lang="en-US" sz="5400" dirty="0"/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19" t="-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0494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9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4000" dirty="0"/>
                  <a:t>If </a:t>
                </a:r>
                <a14:m>
                  <m:oMath xmlns:m="http://schemas.openxmlformats.org/officeDocument/2006/math">
                    <m:r>
                      <a:rPr lang="en-US" sz="4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i="1">
                            <a:latin typeface="Cambria Math"/>
                          </a:rPr>
                          <m:t>𝑛</m:t>
                        </m:r>
                      </m:e>
                    </m:d>
                    <m:r>
                      <m:rPr>
                        <m:nor/>
                      </m:rPr>
                      <a:rPr lang="en-US" sz="4000"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4000">
                        <a:latin typeface="Cambria Math"/>
                      </a:rPr>
                      <m:t>is</m:t>
                    </m:r>
                    <m:r>
                      <a:rPr lang="en-US" sz="40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sz="4000" i="1"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/>
                              </a:rPr>
                              <m:t>𝑛</m:t>
                            </m:r>
                          </m:e>
                          <m:sup>
                            <m:func>
                              <m:funcPr>
                                <m:ctrlPr>
                                  <a:rPr lang="en-US" sz="4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sSub>
                                  <m:sSubPr>
                                    <m:ctrlPr>
                                      <a:rPr lang="en-US" sz="4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4000">
                                        <a:latin typeface="Cambria Math"/>
                                      </a:rPr>
                                      <m:t>log</m:t>
                                    </m:r>
                                  </m:e>
                                  <m:sub>
                                    <m:r>
                                      <a:rPr lang="en-US" sz="4000" i="1">
                                        <a:latin typeface="Cambria Math"/>
                                      </a:rPr>
                                      <m:t>𝑏</m:t>
                                    </m:r>
                                  </m:sub>
                                </m:sSub>
                              </m:fName>
                              <m:e>
                                <m:r>
                                  <a:rPr lang="en-US" sz="40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4000" i="1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4000" i="1"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</m:sup>
                        </m:sSup>
                        <m:func>
                          <m:funcPr>
                            <m:ctrlPr>
                              <a:rPr lang="en-US" sz="40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40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 sz="4000">
                                    <a:latin typeface="Cambria Math"/>
                                    <a:ea typeface="Cambria Math"/>
                                  </a:rPr>
                                  <m:t>log</m:t>
                                </m:r>
                              </m:e>
                              <m:sup>
                                <m:r>
                                  <a:rPr lang="en-US" sz="4000" i="1"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p>
                            </m:sSup>
                          </m:fName>
                          <m:e>
                            <m:r>
                              <a:rPr lang="en-US" sz="4000" i="1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4000" dirty="0"/>
                  <a:t>            </a:t>
                </a:r>
              </a:p>
              <a:p>
                <a:pPr>
                  <a:buNone/>
                </a:pPr>
                <a:r>
                  <a:rPr lang="en-US" sz="4000" dirty="0"/>
                  <a:t>	for some constant </a:t>
                </a:r>
                <a14:m>
                  <m:oMath xmlns:m="http://schemas.openxmlformats.org/officeDocument/2006/math">
                    <m:r>
                      <a:rPr lang="en-US" sz="4000" i="1" dirty="0"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4000" i="1" dirty="0">
                        <a:latin typeface="Cambria Math"/>
                        <a:ea typeface="Cambria Math"/>
                      </a:rPr>
                      <m:t>≥</m:t>
                    </m:r>
                    <m:r>
                      <a:rPr lang="en-US" sz="4000" dirty="0">
                        <a:latin typeface="Cambria Math"/>
                        <a:ea typeface="Cambria Math"/>
                      </a:rPr>
                      <m:t>0</m:t>
                    </m:r>
                  </m:oMath>
                </a14:m>
                <a:r>
                  <a:rPr lang="en-US" sz="4000" dirty="0"/>
                  <a:t>, then</a:t>
                </a:r>
              </a:p>
              <a:p>
                <a:pPr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6000" i="1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6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6000" i="1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m:rPr>
                          <m:nor/>
                        </m:rPr>
                        <a:rPr lang="en-US" sz="6000"/>
                        <m:t> </m:t>
                      </m:r>
                      <m:r>
                        <m:rPr>
                          <m:nor/>
                        </m:rPr>
                        <a:rPr lang="en-US" sz="6000"/>
                        <m:t>is</m:t>
                      </m:r>
                      <m:r>
                        <m:rPr>
                          <m:nor/>
                        </m:rPr>
                        <a:rPr lang="en-US" sz="6000"/>
                        <m:t> </m:t>
                      </m:r>
                      <m:r>
                        <m:rPr>
                          <m:sty m:val="p"/>
                        </m:rPr>
                        <a:rPr lang="el-GR" sz="6000" i="1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l-GR" sz="60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func>
                                <m:funcPr>
                                  <m:ctrlPr>
                                    <a:rPr lang="en-US" sz="44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lang="en-US" sz="4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sz="44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lang="en-US" sz="4400" i="1">
                                          <a:latin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lang="en-US" sz="4400" i="1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sz="4400" i="1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a:rPr lang="en-US" sz="4400" i="1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</m:func>
                            </m:sup>
                          </m:sSup>
                          <m:func>
                            <m:funcPr>
                              <m:ctrlPr>
                                <a:rPr lang="en-US" sz="44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44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4400">
                                      <a:latin typeface="Cambria Math"/>
                                      <a:ea typeface="Cambria Math"/>
                                    </a:rPr>
                                    <m:t>log</m:t>
                                  </m:r>
                                </m:e>
                                <m:sup>
                                  <m:r>
                                    <a:rPr lang="en-US" sz="4400" i="1">
                                      <a:latin typeface="Cambria Math"/>
                                      <a:ea typeface="Cambria Math"/>
                                    </a:rPr>
                                    <m:t>𝑘</m:t>
                                  </m:r>
                                  <m:r>
                                    <a:rPr lang="en-US" sz="4400" i="1">
                                      <a:latin typeface="Cambria Math"/>
                                      <a:ea typeface="Cambria Math"/>
                                    </a:rPr>
                                    <m:t>+1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sz="4400" i="1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10" name="Content Placeholder 9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19" t="-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371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3944</TotalTime>
  <Words>529</Words>
  <Application>Microsoft Office PowerPoint</Application>
  <PresentationFormat>Widescreen</PresentationFormat>
  <Paragraphs>68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Cambria Math</vt:lpstr>
      <vt:lpstr>Corbel</vt:lpstr>
      <vt:lpstr>Wingdings</vt:lpstr>
      <vt:lpstr>Wingdings 2</vt:lpstr>
      <vt:lpstr>Wingdings 3</vt:lpstr>
      <vt:lpstr>Module</vt:lpstr>
      <vt:lpstr>COMP 4500</vt:lpstr>
      <vt:lpstr>Last time</vt:lpstr>
      <vt:lpstr>Questions?</vt:lpstr>
      <vt:lpstr>Logical warmup</vt:lpstr>
      <vt:lpstr>Master Theorem</vt:lpstr>
      <vt:lpstr>Master Theorem</vt:lpstr>
      <vt:lpstr>Basic form the recurrence relation must take</vt:lpstr>
      <vt:lpstr>Case 1</vt:lpstr>
      <vt:lpstr>Case 2</vt:lpstr>
      <vt:lpstr>Case 3</vt:lpstr>
      <vt:lpstr>Binary Search</vt:lpstr>
      <vt:lpstr>Practicing the Master Theorem</vt:lpstr>
      <vt:lpstr>Solved Exercises</vt:lpstr>
      <vt:lpstr>Finding the maximum of unimodal data</vt:lpstr>
      <vt:lpstr>Maximizing stock returns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600</cp:revision>
  <dcterms:created xsi:type="dcterms:W3CDTF">2009-08-24T20:26:10Z</dcterms:created>
  <dcterms:modified xsi:type="dcterms:W3CDTF">2026-02-26T22:45:09Z</dcterms:modified>
</cp:coreProperties>
</file>